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6" r:id="rId1"/>
  </p:sldMasterIdLst>
  <p:notesMasterIdLst>
    <p:notesMasterId r:id="rId43"/>
  </p:notesMasterIdLst>
  <p:handoutMasterIdLst>
    <p:handoutMasterId r:id="rId44"/>
  </p:handoutMasterIdLst>
  <p:sldIdLst>
    <p:sldId id="414" r:id="rId2"/>
    <p:sldId id="269" r:id="rId3"/>
    <p:sldId id="394" r:id="rId4"/>
    <p:sldId id="395" r:id="rId5"/>
    <p:sldId id="396" r:id="rId6"/>
    <p:sldId id="416" r:id="rId7"/>
    <p:sldId id="417" r:id="rId8"/>
    <p:sldId id="418" r:id="rId9"/>
    <p:sldId id="436" r:id="rId10"/>
    <p:sldId id="437" r:id="rId11"/>
    <p:sldId id="438" r:id="rId12"/>
    <p:sldId id="439" r:id="rId13"/>
    <p:sldId id="440" r:id="rId14"/>
    <p:sldId id="441" r:id="rId15"/>
    <p:sldId id="364" r:id="rId16"/>
    <p:sldId id="420" r:id="rId17"/>
    <p:sldId id="421" r:id="rId18"/>
    <p:sldId id="373" r:id="rId19"/>
    <p:sldId id="427" r:id="rId20"/>
    <p:sldId id="419" r:id="rId21"/>
    <p:sldId id="273" r:id="rId22"/>
    <p:sldId id="442" r:id="rId23"/>
    <p:sldId id="443" r:id="rId24"/>
    <p:sldId id="444" r:id="rId25"/>
    <p:sldId id="445" r:id="rId26"/>
    <p:sldId id="446" r:id="rId27"/>
    <p:sldId id="447" r:id="rId28"/>
    <p:sldId id="449" r:id="rId29"/>
    <p:sldId id="459" r:id="rId30"/>
    <p:sldId id="448" r:id="rId31"/>
    <p:sldId id="451" r:id="rId32"/>
    <p:sldId id="452" r:id="rId33"/>
    <p:sldId id="453" r:id="rId34"/>
    <p:sldId id="454" r:id="rId35"/>
    <p:sldId id="456" r:id="rId36"/>
    <p:sldId id="457" r:id="rId37"/>
    <p:sldId id="458" r:id="rId38"/>
    <p:sldId id="355" r:id="rId39"/>
    <p:sldId id="279" r:id="rId40"/>
    <p:sldId id="399" r:id="rId41"/>
    <p:sldId id="46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66C"/>
    <a:srgbClr val="3B8CC1"/>
    <a:srgbClr val="A14986"/>
    <a:srgbClr val="674CA6"/>
    <a:srgbClr val="AC6851"/>
    <a:srgbClr val="B3FFFF"/>
    <a:srgbClr val="FFFFFF"/>
    <a:srgbClr val="4799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4"/>
    <p:restoredTop sz="78912"/>
  </p:normalViewPr>
  <p:slideViewPr>
    <p:cSldViewPr snapToGrid="0" snapToObjects="1">
      <p:cViewPr varScale="1">
        <p:scale>
          <a:sx n="100" d="100"/>
          <a:sy n="100" d="100"/>
        </p:scale>
        <p:origin x="18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8E4B7C-96ED-E449-9693-B655C4671F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809C4-E54C-A54E-B9F4-56C375E0D8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AD932-3578-6E4B-810C-4CF7533A98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9B4CA-DA29-0849-8519-4B81F4CE08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115A18-6E6E-F748-9363-1DB667F252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1C8-9A67-204B-8DB6-6C2E5B2C92D6}" type="datetimeFigureOut">
              <a:rPr lang="en-US" smtClean="0"/>
              <a:t>5/8/19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31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A388D-9D8C-CA46-9AAE-FC7EF8761728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8A310-1F38-1446-8352-DE17054C1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0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0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Clasts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Compacted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Layers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Clasts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Fossils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Not</a:t>
            </a:r>
            <a:r>
              <a:rPr lang="en-US" baseline="0" dirty="0"/>
              <a:t> crystalline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Environment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47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Beds</a:t>
            </a:r>
            <a:r>
              <a:rPr lang="en-US" baseline="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Strata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2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8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Inorganic = not from living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3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Inorganic = not from living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96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Latin ‘folium’ means leaf,</a:t>
            </a:r>
            <a:r>
              <a:rPr lang="en-US" baseline="0" dirty="0"/>
              <a:t> like pages in a 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98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45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72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5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19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2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6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6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27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9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Glaucophane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43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0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77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73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6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87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1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8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3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 Se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610586-1121-E545-B9A3-243F30D950DD}"/>
              </a:ext>
            </a:extLst>
          </p:cNvPr>
          <p:cNvSpPr txBox="1"/>
          <p:nvPr userDrawn="1"/>
        </p:nvSpPr>
        <p:spPr>
          <a:xfrm>
            <a:off x="295218" y="1053881"/>
            <a:ext cx="2572719" cy="495947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C2B4A-0943-CC42-BE38-4F715F7CAA2B}"/>
              </a:ext>
            </a:extLst>
          </p:cNvPr>
          <p:cNvSpPr txBox="1"/>
          <p:nvPr userDrawn="1"/>
        </p:nvSpPr>
        <p:spPr>
          <a:xfrm>
            <a:off x="517951" y="4565193"/>
            <a:ext cx="2734700" cy="1947917"/>
          </a:xfrm>
          <a:prstGeom prst="rect">
            <a:avLst/>
          </a:prstGeom>
          <a:noFill/>
        </p:spPr>
        <p:txBody>
          <a:bodyPr wrap="square" tIns="180000" rtlCol="0" anchor="t">
            <a:normAutofit/>
          </a:bodyPr>
          <a:lstStyle/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Think </a:t>
            </a:r>
          </a:p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Pair</a:t>
            </a:r>
          </a:p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2EDFBF-1AC7-4849-AEE9-9746296E1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4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A5BEC9-826C-1A47-BE3A-FB14643A0AFC}"/>
              </a:ext>
            </a:extLst>
          </p:cNvPr>
          <p:cNvGrpSpPr/>
          <p:nvPr userDrawn="1"/>
        </p:nvGrpSpPr>
        <p:grpSpPr>
          <a:xfrm>
            <a:off x="3252651" y="4754285"/>
            <a:ext cx="6037091" cy="1758825"/>
            <a:chOff x="3419637" y="4738177"/>
            <a:chExt cx="6037091" cy="17588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7A4E4E-E544-E249-993F-5D9F8D408A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48216" y="4738177"/>
              <a:ext cx="1908512" cy="1758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6D400-0E94-6C46-90A5-1287F85EA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489858" y="4744984"/>
              <a:ext cx="1981018" cy="1631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28E63F-FFC1-9440-B22C-5C00F37E9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419637" y="4744984"/>
              <a:ext cx="1992881" cy="163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3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a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7">
            <a:extLst>
              <a:ext uri="{FF2B5EF4-FFF2-40B4-BE49-F238E27FC236}">
                <a16:creationId xmlns:a16="http://schemas.microsoft.com/office/drawing/2014/main" id="{BA5CBAB5-B25F-4B4C-804A-AD021B9010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26EA-4EBE-2F4F-B4B3-8C66D44A3FDC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Independent Practice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A7343F6-8A3F-024A-BAB1-A40A1A630C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1" name="Text Placeholder 48">
            <a:extLst>
              <a:ext uri="{FF2B5EF4-FFF2-40B4-BE49-F238E27FC236}">
                <a16:creationId xmlns:a16="http://schemas.microsoft.com/office/drawing/2014/main" id="{81597401-FB89-084B-955C-A0C7FAB024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82891C2-3E9D-4241-85E7-747B1595FB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8A690C59-B342-0648-BCE5-1C98B5A89A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7B4E049-9FD5-E24B-B3BE-5C09B449C3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5E376940-61D8-D142-9880-9EE380DE85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427372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 Comple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610586-1121-E545-B9A3-243F30D950DD}"/>
              </a:ext>
            </a:extLst>
          </p:cNvPr>
          <p:cNvSpPr txBox="1"/>
          <p:nvPr userDrawn="1"/>
        </p:nvSpPr>
        <p:spPr>
          <a:xfrm>
            <a:off x="295218" y="1053881"/>
            <a:ext cx="2572719" cy="495947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2EDFBF-1AC7-4849-AEE9-9746296E1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4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A5BEC9-826C-1A47-BE3A-FB14643A0AFC}"/>
              </a:ext>
            </a:extLst>
          </p:cNvPr>
          <p:cNvGrpSpPr/>
          <p:nvPr userDrawn="1"/>
        </p:nvGrpSpPr>
        <p:grpSpPr>
          <a:xfrm>
            <a:off x="3065316" y="4735235"/>
            <a:ext cx="6037091" cy="1758825"/>
            <a:chOff x="3419637" y="4738177"/>
            <a:chExt cx="6037091" cy="17588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7A4E4E-E544-E249-993F-5D9F8D408A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48216" y="4738177"/>
              <a:ext cx="1908512" cy="1758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6D400-0E94-6C46-90A5-1287F85EA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489858" y="4744984"/>
              <a:ext cx="1981018" cy="1631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28E63F-FFC1-9440-B22C-5C00F37E9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419637" y="4744984"/>
              <a:ext cx="1992881" cy="163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60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132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7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5256496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6"/>
            <a:ext cx="11577177" cy="424262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387784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erm Definition Disapp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5256496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6"/>
            <a:ext cx="11577177" cy="104222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 is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99969C1-6602-ED48-B174-C33A6E95ED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218" y="3421620"/>
            <a:ext cx="11577177" cy="315879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37373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y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2203053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Easy English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5"/>
            <a:ext cx="11577177" cy="4209967"/>
          </a:xfrm>
          <a:prstGeom prst="rect">
            <a:avLst/>
          </a:prstGeom>
          <a:noFill/>
        </p:spPr>
        <p:txBody>
          <a:bodyPr tIns="144000" bIns="0" anchor="ctr"/>
          <a:lstStyle>
            <a:lvl1pPr marL="0" indent="0" algn="ctr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Target: Easy</a:t>
            </a:r>
          </a:p>
          <a:p>
            <a:pPr lvl="0"/>
            <a:r>
              <a:rPr lang="en-US" dirty="0"/>
              <a:t>Easy: Target</a:t>
            </a:r>
          </a:p>
        </p:txBody>
      </p:sp>
    </p:spTree>
    <p:extLst>
      <p:ext uri="{BB962C8B-B14F-4D97-AF65-F5344CB8AC3E}">
        <p14:creationId xmlns:p14="http://schemas.microsoft.com/office/powerpoint/2010/main" val="61999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ate Prior 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E0C5E22-25B1-3743-B18A-9111EBF90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FC19F9-C449-6E4C-AC32-E587C71AC835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Activate Prior Knowledge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595EE4-C677-3149-AF01-E78433EE681A}"/>
              </a:ext>
            </a:extLst>
          </p:cNvPr>
          <p:cNvSpPr txBox="1"/>
          <p:nvPr userDrawn="1"/>
        </p:nvSpPr>
        <p:spPr>
          <a:xfrm>
            <a:off x="10195560" y="1010412"/>
            <a:ext cx="0" cy="0"/>
          </a:xfrm>
          <a:prstGeom prst="rect">
            <a:avLst/>
          </a:prstGeom>
          <a:solidFill>
            <a:srgbClr val="3B8CC1"/>
          </a:solidFill>
        </p:spPr>
        <p:txBody>
          <a:bodyPr wrap="none" rtlCol="0" anchor="ctr">
            <a:noAutofit/>
          </a:bodyPr>
          <a:lstStyle/>
          <a:p>
            <a:pPr algn="l"/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065E96F-34B9-6940-8CF5-B5BC1E923D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Make the connection</a:t>
            </a:r>
            <a:endParaRPr lang="en-US" dirty="0"/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74718A69-45DC-3349-AC14-1CB203717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8F06128-C65E-E74D-8888-C3B0265B87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9CC4C70C-1C88-8242-822E-8EB858DBE3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DB394B8D-09B6-2D4C-A89A-411FA179F6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9E7179FB-4670-E449-82E2-2342DFBACF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404094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3932381-72B7-B349-BBA8-6AFEB84E1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9A473-568F-E948-8378-638693483165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Content Development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78A17B0-D745-3C43-93AB-662F15D9C1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C5AFB84F-2B6E-D646-B782-34B1A586BA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579A7DA-1AA6-6348-9480-0ABDE8E7E8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3DC620B8-B5B6-A546-998D-BB0D780266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3D9DD79-4FA4-9441-9CD5-FD3E0E184E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6" name="Text Placeholder 48">
            <a:extLst>
              <a:ext uri="{FF2B5EF4-FFF2-40B4-BE49-F238E27FC236}">
                <a16:creationId xmlns:a16="http://schemas.microsoft.com/office/drawing/2014/main" id="{40DC7D38-E5DA-C74E-92F3-A6FCC9CC0E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6987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Steps / 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AA64D5DD-9491-7244-8D83-7F535F058A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8520F-CB36-4A45-A44F-F23C38DF455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Skill Steps / Guided Practice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FCF9CE4-B167-C647-830E-926D9BC11C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0749FB8D-5908-B440-BF2C-3B703391AA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B5210779-8122-F342-AF13-26D8416493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2564DDFE-656D-C84E-991A-DC05015CC9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42EB6E0-B7AD-6C40-89B8-5521B528F9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A21C2D16-2A8E-4B4B-8D58-4B389AAA6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5271645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s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FCE3226E-4E89-B94B-8392-37AA41A250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1FBC2-8B0A-054F-BD50-5A1E7715384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Skills Check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2D6AD4E2-8B86-1A42-B6B1-9794F63D24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3824608F-B525-2D45-9CFD-FDDDDC6F3A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8FBBDF4-8B54-6D40-BB00-9DB79EE3BD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CF892DE4-0989-9F4F-B9B9-0D50497971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04DAC59-2F1B-D344-B5E4-3DD118198D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9" name="Text Placeholder 48">
            <a:extLst>
              <a:ext uri="{FF2B5EF4-FFF2-40B4-BE49-F238E27FC236}">
                <a16:creationId xmlns:a16="http://schemas.microsoft.com/office/drawing/2014/main" id="{EA6CD3E8-8EA8-D643-BBB5-EB619A565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5062687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D052CD39-86C7-5E45-A279-441BFB974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EBB26-204F-A049-A589-CBB9A02C05F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Relevance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57D734-81AA-2049-8345-B99B4BA91645}"/>
              </a:ext>
            </a:extLst>
          </p:cNvPr>
          <p:cNvSpPr txBox="1"/>
          <p:nvPr userDrawn="1"/>
        </p:nvSpPr>
        <p:spPr>
          <a:xfrm>
            <a:off x="10042358" y="8662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rtlCol="0" anchor="t" anchorCtr="0">
            <a:normAutofit fontScale="25000" lnSpcReduction="20000"/>
          </a:bodyPr>
          <a:lstStyle/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76A4E78-E152-CE41-A402-F83EB570A4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9" name="Text Placeholder 48">
            <a:extLst>
              <a:ext uri="{FF2B5EF4-FFF2-40B4-BE49-F238E27FC236}">
                <a16:creationId xmlns:a16="http://schemas.microsoft.com/office/drawing/2014/main" id="{BB7D38D9-00D0-E94F-A56B-68FEB60A7F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5A649CF-6F35-6240-8694-7D985FF77D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31" name="Text Placeholder 48">
            <a:extLst>
              <a:ext uri="{FF2B5EF4-FFF2-40B4-BE49-F238E27FC236}">
                <a16:creationId xmlns:a16="http://schemas.microsoft.com/office/drawing/2014/main" id="{73A7D846-854A-F34B-A7E6-331D90F80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B421E4A7-84CE-D441-9E4B-33DE3CF3A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33" name="Text Placeholder 48">
            <a:extLst>
              <a:ext uri="{FF2B5EF4-FFF2-40B4-BE49-F238E27FC236}">
                <a16:creationId xmlns:a16="http://schemas.microsoft.com/office/drawing/2014/main" id="{DC7FFA7A-C37D-F846-868C-88068206D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66911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43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28" r:id="rId2"/>
    <p:sldLayoutId id="2147484229" r:id="rId3"/>
    <p:sldLayoutId id="2147484230" r:id="rId4"/>
    <p:sldLayoutId id="2147484222" r:id="rId5"/>
    <p:sldLayoutId id="2147484219" r:id="rId6"/>
    <p:sldLayoutId id="2147484220" r:id="rId7"/>
    <p:sldLayoutId id="2147484221" r:id="rId8"/>
    <p:sldLayoutId id="2147484218" r:id="rId9"/>
    <p:sldLayoutId id="2147484223" r:id="rId10"/>
    <p:sldLayoutId id="2147484231" r:id="rId11"/>
    <p:sldLayoutId id="2147484232" r:id="rId12"/>
    <p:sldLayoutId id="214748423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274" y="303895"/>
            <a:ext cx="11727542" cy="1190170"/>
          </a:xfrm>
          <a:prstGeom prst="rect">
            <a:avLst/>
          </a:prstGeom>
          <a:solidFill>
            <a:srgbClr val="3B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150131" y="303894"/>
            <a:ext cx="7281183" cy="1788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DO</a:t>
            </a:r>
            <a:r>
              <a:rPr lang="en-US" sz="88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NOW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576" y="1494065"/>
            <a:ext cx="10705024" cy="538424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85000" lnSpcReduction="10000"/>
          </a:bodyPr>
          <a:lstStyle/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words 'eligible', 'legible', 'ineligible' and 'illegible' are sometimes confused. In which of these sentences is one of these words used INCORRECTLY? 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I regret to say that Jemima's age makes her ineligible for a bursary.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Though untidy, Jim's handwriting is legible. 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John is illegible for the prize as he doesn't meet the residence requirement.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Jane is eligible to enter the competition.</a:t>
            </a:r>
          </a:p>
        </p:txBody>
      </p:sp>
    </p:spTree>
    <p:extLst>
      <p:ext uri="{BB962C8B-B14F-4D97-AF65-F5344CB8AC3E}">
        <p14:creationId xmlns:p14="http://schemas.microsoft.com/office/powerpoint/2010/main" val="64861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Give an example of how sediment can be eroded and transported.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Wind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Water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Glaciers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Sedimentary rocks are made of ______, which are _________ and ________ together.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6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92500" lnSpcReduction="20000"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major identifying properties of sedimentary rocks are: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have 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are made of 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can contain _______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are ___ ___________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can preserve features of the ___________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1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layers that make up sedimentary rocks are called ____, or ______.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3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lnSpcReduction="10000"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size and shape of clasts is how we give sedimentary rocks their names.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Give two examples of sedimentary rocks.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7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E3E5-FF7E-9F44-8504-10EF70DA8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Mineral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7F09-5458-9840-AA0C-033B833C7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A naturally occurring solid substance with a definite chemical composition.</a:t>
            </a:r>
          </a:p>
        </p:txBody>
      </p:sp>
    </p:spTree>
    <p:extLst>
      <p:ext uri="{BB962C8B-B14F-4D97-AF65-F5344CB8AC3E}">
        <p14:creationId xmlns:p14="http://schemas.microsoft.com/office/powerpoint/2010/main" val="1048854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E3E5-FF7E-9F44-8504-10EF70DA8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Metamorphic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7F09-5458-9840-AA0C-033B833C7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Rock that has undergone transformation by heat or pressure</a:t>
            </a:r>
          </a:p>
        </p:txBody>
      </p:sp>
    </p:spTree>
    <p:extLst>
      <p:ext uri="{BB962C8B-B14F-4D97-AF65-F5344CB8AC3E}">
        <p14:creationId xmlns:p14="http://schemas.microsoft.com/office/powerpoint/2010/main" val="57329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E3E5-FF7E-9F44-8504-10EF70DA8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Foliation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7F09-5458-9840-AA0C-033B833C7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The process of splitting into thin sheets</a:t>
            </a:r>
          </a:p>
        </p:txBody>
      </p:sp>
    </p:spTree>
    <p:extLst>
      <p:ext uri="{BB962C8B-B14F-4D97-AF65-F5344CB8AC3E}">
        <p14:creationId xmlns:p14="http://schemas.microsoft.com/office/powerpoint/2010/main" val="729157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1161-5FA0-5A48-A2C2-2880E7A6C3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Deform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822F5-3564-A24C-89E7-13929345F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Deform = </a:t>
            </a:r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change shape</a:t>
            </a:r>
          </a:p>
          <a:p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Change shape 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= deform</a:t>
            </a:r>
          </a:p>
        </p:txBody>
      </p:sp>
    </p:spTree>
    <p:extLst>
      <p:ext uri="{BB962C8B-B14F-4D97-AF65-F5344CB8AC3E}">
        <p14:creationId xmlns:p14="http://schemas.microsoft.com/office/powerpoint/2010/main" val="211003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1161-5FA0-5A48-A2C2-2880E7A6C3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Compacted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822F5-3564-A24C-89E7-13929345F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Compacted = </a:t>
            </a:r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compressed</a:t>
            </a:r>
          </a:p>
          <a:p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Compressed 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= compacted</a:t>
            </a:r>
          </a:p>
        </p:txBody>
      </p:sp>
    </p:spTree>
    <p:extLst>
      <p:ext uri="{BB962C8B-B14F-4D97-AF65-F5344CB8AC3E}">
        <p14:creationId xmlns:p14="http://schemas.microsoft.com/office/powerpoint/2010/main" val="184948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95273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the main properties of metamorphic rocks</a:t>
            </a:r>
          </a:p>
          <a:p>
            <a:pPr marL="457200" indent="-457200">
              <a:buFont typeface="Arial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02241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1161-5FA0-5A48-A2C2-2880E7A6C3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822F5-3564-A24C-89E7-13929345F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Property = </a:t>
            </a:r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characteristic</a:t>
            </a:r>
          </a:p>
          <a:p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Characteristic 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= property</a:t>
            </a:r>
          </a:p>
        </p:txBody>
      </p:sp>
    </p:spTree>
    <p:extLst>
      <p:ext uri="{BB962C8B-B14F-4D97-AF65-F5344CB8AC3E}">
        <p14:creationId xmlns:p14="http://schemas.microsoft.com/office/powerpoint/2010/main" val="28409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lnSpcReduction="10000"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Rocks are made of minerals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All rocks are found in the lithosphere, which is the outside layer of the Earth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There are three groups of rocks: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Sedimentary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Igneous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Metamorphic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886521-0401-A84A-B3AD-BCE898878B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287950"/>
            <a:ext cx="2162572" cy="288424"/>
          </a:xfrm>
        </p:spPr>
        <p:txBody>
          <a:bodyPr/>
          <a:lstStyle/>
          <a:p>
            <a:r>
              <a:rPr lang="en-US" dirty="0"/>
              <a:t>Making the connection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FB4CAA-16CC-544B-9E52-EA65DAF385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104138"/>
          </a:xfrm>
        </p:spPr>
        <p:txBody>
          <a:bodyPr/>
          <a:lstStyle/>
          <a:p>
            <a:r>
              <a:rPr lang="en-US" dirty="0"/>
              <a:t>The properties of sedimentary rocks allow us to identify them, and understanding their properties helps us to figure out how they formed.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5C3EBF5-552F-1D41-9956-DAB1D95825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135" y="1914755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1CBF6EE-9942-C542-A14D-56382C908A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6920" y="2199622"/>
            <a:ext cx="2159787" cy="1057928"/>
          </a:xfrm>
        </p:spPr>
        <p:txBody>
          <a:bodyPr/>
          <a:lstStyle/>
          <a:p>
            <a:r>
              <a:rPr lang="en-US" b="1" dirty="0"/>
              <a:t>Property – </a:t>
            </a:r>
            <a:r>
              <a:rPr lang="en-US" dirty="0"/>
              <a:t>Characteristic</a:t>
            </a:r>
          </a:p>
          <a:p>
            <a:r>
              <a:rPr lang="en-US" b="1" dirty="0"/>
              <a:t>Mineral</a:t>
            </a:r>
            <a:r>
              <a:rPr lang="en-US" dirty="0"/>
              <a:t> - A naturally occurring solid substance with a definite chemical composition.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19050"/>
            <a:ext cx="9282113" cy="590550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the main properties of </a:t>
            </a:r>
            <a:r>
              <a:rPr lang="en-US" dirty="0" err="1">
                <a:latin typeface="OpenDyslexic" charset="0"/>
                <a:ea typeface="OpenDyslexic" charset="0"/>
                <a:cs typeface="OpenDyslexic" charset="0"/>
              </a:rPr>
              <a:t>metamophic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rocks</a:t>
            </a:r>
          </a:p>
        </p:txBody>
      </p:sp>
    </p:spTree>
    <p:extLst>
      <p:ext uri="{BB962C8B-B14F-4D97-AF65-F5344CB8AC3E}">
        <p14:creationId xmlns:p14="http://schemas.microsoft.com/office/powerpoint/2010/main" val="4003794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045747"/>
          </a:xfrm>
        </p:spPr>
        <p:txBody>
          <a:bodyPr/>
          <a:lstStyle/>
          <a:p>
            <a:r>
              <a:rPr lang="en-US" dirty="0"/>
              <a:t>What does the word metamorphic mean?</a:t>
            </a:r>
          </a:p>
          <a:p>
            <a:r>
              <a:rPr lang="en-US" dirty="0"/>
              <a:t>How can a rock become metamorphic?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17025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19873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word metamorphic means ‘to change form’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Any rock can become a metamorphic rock if it experiences high temperatures and pressures.</a:t>
            </a:r>
          </a:p>
        </p:txBody>
      </p:sp>
    </p:spTree>
    <p:extLst>
      <p:ext uri="{BB962C8B-B14F-4D97-AF65-F5344CB8AC3E}">
        <p14:creationId xmlns:p14="http://schemas.microsoft.com/office/powerpoint/2010/main" val="772245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happens when a rock experiences high temperature and pressure conditions?</a:t>
            </a:r>
          </a:p>
          <a:p>
            <a:r>
              <a:rPr lang="en-US" dirty="0"/>
              <a:t>If the rock is melted, is it still going to be a metamorphic rock?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lnSpcReduction="10000"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Under high temperature and pressure conditions, new minerals and textures can be formed without melting the rock.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If melting occurs, the rock becomes magma, which means the cooled rock would be igneous.</a:t>
            </a:r>
          </a:p>
        </p:txBody>
      </p:sp>
    </p:spTree>
    <p:extLst>
      <p:ext uri="{BB962C8B-B14F-4D97-AF65-F5344CB8AC3E}">
        <p14:creationId xmlns:p14="http://schemas.microsoft.com/office/powerpoint/2010/main" val="44229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are the two main groups of metamorphic rocks?</a:t>
            </a:r>
          </a:p>
          <a:p>
            <a:r>
              <a:rPr lang="en-US" dirty="0"/>
              <a:t>How are these two groups classified?</a:t>
            </a:r>
          </a:p>
          <a:p>
            <a:r>
              <a:rPr lang="en-US" dirty="0"/>
              <a:t>What are the two groups?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There are two groups of metamorphic rocks, classified by their composition and texture: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Foliated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Unfoliated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24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is a foliated rock?</a:t>
            </a:r>
          </a:p>
          <a:p>
            <a:r>
              <a:rPr lang="en-US" dirty="0"/>
              <a:t>Give an example of a foliated metamorphic rock.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Foliated metamorphic rocks are those in which the minerals have been flattened and pushed down into parallel layers or bands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Examples of foliated rocks are slate, shale, schist and gneiss</a:t>
            </a:r>
          </a:p>
        </p:txBody>
      </p:sp>
    </p:spTree>
    <p:extLst>
      <p:ext uri="{BB962C8B-B14F-4D97-AF65-F5344CB8AC3E}">
        <p14:creationId xmlns:p14="http://schemas.microsoft.com/office/powerpoint/2010/main" val="376865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unfoliated</a:t>
            </a:r>
            <a:r>
              <a:rPr lang="en-US" dirty="0"/>
              <a:t> rock?</a:t>
            </a:r>
          </a:p>
          <a:p>
            <a:r>
              <a:rPr lang="en-US" dirty="0"/>
              <a:t>Give an example of a </a:t>
            </a:r>
            <a:r>
              <a:rPr lang="en-US" dirty="0" err="1"/>
              <a:t>unfoliated</a:t>
            </a:r>
            <a:r>
              <a:rPr lang="en-US" dirty="0"/>
              <a:t> metamorphic rock.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Unfoliated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metamorphic rocks are those which do not have layers.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new crystals grow, but don’t form layers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Examples of foliated rocks are quartzite, marble and anthracite (hard coal)</a:t>
            </a:r>
          </a:p>
        </p:txBody>
      </p:sp>
    </p:spTree>
    <p:extLst>
      <p:ext uri="{BB962C8B-B14F-4D97-AF65-F5344CB8AC3E}">
        <p14:creationId xmlns:p14="http://schemas.microsoft.com/office/powerpoint/2010/main" val="44598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are the main properties of metamorphic rocks?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main properties of metamorphic rocks are: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Many are foliated (have layering)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are generally crystalline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can contain fossils, but they are often deformed</a:t>
            </a:r>
          </a:p>
        </p:txBody>
      </p:sp>
    </p:spTree>
    <p:extLst>
      <p:ext uri="{BB962C8B-B14F-4D97-AF65-F5344CB8AC3E}">
        <p14:creationId xmlns:p14="http://schemas.microsoft.com/office/powerpoint/2010/main" val="1033504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How do we classify metamorphic rocks?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We classify metamorphic rocks by the textures it has and the minerals it contains.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These minerals and textures tell a story about the conditions the rock has experienced.</a:t>
            </a:r>
          </a:p>
        </p:txBody>
      </p:sp>
    </p:spTree>
    <p:extLst>
      <p:ext uri="{BB962C8B-B14F-4D97-AF65-F5344CB8AC3E}">
        <p14:creationId xmlns:p14="http://schemas.microsoft.com/office/powerpoint/2010/main" val="1484986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336060"/>
            <a:ext cx="9081477" cy="62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274" y="551545"/>
            <a:ext cx="11727542" cy="1190170"/>
          </a:xfrm>
          <a:prstGeom prst="rect">
            <a:avLst/>
          </a:prstGeom>
          <a:solidFill>
            <a:srgbClr val="3B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150131" y="551544"/>
            <a:ext cx="10479769" cy="1788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Weekly Review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1626" y="1741715"/>
            <a:ext cx="10705024" cy="538424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Rocks are made of ________</a:t>
            </a:r>
          </a:p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418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494" y="0"/>
            <a:ext cx="7859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40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060" y="51735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Prehnite-pumpellyite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790700"/>
            <a:ext cx="4800600" cy="3600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1790700"/>
            <a:ext cx="56578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58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Greenschist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0" y="1385887"/>
            <a:ext cx="4121150" cy="3090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49" y="304134"/>
            <a:ext cx="4313683" cy="2995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3532018"/>
            <a:ext cx="4252340" cy="29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Amphibolite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0" y="1746250"/>
            <a:ext cx="5116513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661" y="1996745"/>
            <a:ext cx="5695950" cy="32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67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Granulite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0" y="1420869"/>
            <a:ext cx="4724400" cy="354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780" y="1420869"/>
            <a:ext cx="5943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Blueschist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790" y="536405"/>
            <a:ext cx="3476810" cy="5236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60" y="1365250"/>
            <a:ext cx="4688490" cy="2991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43" b="97714" l="4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9380" y="3272799"/>
            <a:ext cx="4572000" cy="34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80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Eclogite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" b="97628" l="1014" r="986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7956" y="2238411"/>
            <a:ext cx="4362450" cy="3728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5393" r="17322"/>
          <a:stretch/>
        </p:blipFill>
        <p:spPr>
          <a:xfrm>
            <a:off x="512160" y="2097819"/>
            <a:ext cx="5981701" cy="444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511" y="417912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95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Hornfels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0" y="1504950"/>
            <a:ext cx="4889500" cy="419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622" y="298450"/>
            <a:ext cx="3556000" cy="35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083" y="3141547"/>
            <a:ext cx="4031352" cy="341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69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608838"/>
          </a:xfrm>
        </p:spPr>
        <p:txBody>
          <a:bodyPr/>
          <a:lstStyle/>
          <a:p>
            <a:r>
              <a:rPr lang="en-US" dirty="0"/>
              <a:t>Why is learning </a:t>
            </a:r>
            <a:r>
              <a:rPr lang="en-US"/>
              <a:t>about sedimentary rocks </a:t>
            </a:r>
            <a:r>
              <a:rPr lang="en-US" dirty="0"/>
              <a:t>important?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4060" y="13365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Rocks tell a story – the type of rock tells you what the rock has been through and allows us to draw conclusions about how they formed.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the main properties of </a:t>
            </a:r>
            <a:r>
              <a:rPr lang="en-US" dirty="0" err="1">
                <a:latin typeface="OpenDyslexic" charset="0"/>
                <a:ea typeface="OpenDyslexic" charset="0"/>
                <a:cs typeface="OpenDyslexic" charset="0"/>
              </a:rPr>
              <a:t>metamophic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rocks</a:t>
            </a:r>
          </a:p>
        </p:txBody>
      </p:sp>
    </p:spTree>
    <p:extLst>
      <p:ext uri="{BB962C8B-B14F-4D97-AF65-F5344CB8AC3E}">
        <p14:creationId xmlns:p14="http://schemas.microsoft.com/office/powerpoint/2010/main" val="1624348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274" y="1549400"/>
            <a:ext cx="11577177" cy="2929609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the main properties of </a:t>
            </a:r>
            <a:r>
              <a:rPr lang="en-US" sz="4000" dirty="0" err="1">
                <a:latin typeface="OpenDyslexic" charset="0"/>
                <a:ea typeface="OpenDyslexic" charset="0"/>
                <a:cs typeface="OpenDyslexic" charset="0"/>
              </a:rPr>
              <a:t>metamophic</a:t>
            </a: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rocks</a:t>
            </a:r>
          </a:p>
        </p:txBody>
      </p:sp>
    </p:spTree>
    <p:extLst>
      <p:ext uri="{BB962C8B-B14F-4D97-AF65-F5344CB8AC3E}">
        <p14:creationId xmlns:p14="http://schemas.microsoft.com/office/powerpoint/2010/main" val="327516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5426" y="5034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85000" lnSpcReduction="20000"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We use physical __________ to help identify minerals.</a:t>
            </a:r>
          </a:p>
          <a:p>
            <a:pPr marL="685800" indent="-685800">
              <a:buFont typeface="Arial" charset="0"/>
              <a:buChar char="•"/>
            </a:pPr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 is the colour of a powdered mineral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 describes how light interacts with the surface of the mineral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________ or ________ describes how a mineral breaks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 is a useful way to identify some minerals, but can unreliable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05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in Section Prepa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morphic Thin Section Mineral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7230" y="0"/>
            <a:ext cx="3867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1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5426" y="293915"/>
            <a:ext cx="11143174" cy="11496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lnSpcReduction="10000"/>
          </a:bodyPr>
          <a:lstStyle/>
          <a:p>
            <a:r>
              <a:rPr lang="en-US" sz="3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 ________ _____ allows us to compare the hardness of minerals.</a:t>
            </a:r>
          </a:p>
          <a:p>
            <a:endParaRPr lang="en-US" sz="3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endParaRPr lang="en-US" sz="28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endParaRPr lang="en-US" sz="3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552726"/>
              </p:ext>
            </p:extLst>
          </p:nvPr>
        </p:nvGraphicFramePr>
        <p:xfrm>
          <a:off x="737138" y="1443566"/>
          <a:ext cx="5644612" cy="512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44">
                <a:tc>
                  <a:txBody>
                    <a:bodyPr/>
                    <a:lstStyle/>
                    <a:p>
                      <a:r>
                        <a:rPr lang="en-US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Hardness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Mineral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24100" y="1962150"/>
            <a:ext cx="1657350" cy="4762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92500" lnSpcReduction="10000"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Talc</a:t>
            </a:r>
            <a:endParaRPr lang="en-US" sz="22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24100" y="2366434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Gypsum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4100" y="2885017"/>
            <a:ext cx="1847850" cy="70303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Calcite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4100" y="3328758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Fluorite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4100" y="3772498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Apatite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4100" y="4257217"/>
            <a:ext cx="21907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Orthoclase</a:t>
            </a:r>
            <a:endParaRPr lang="en-US" sz="26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4100" y="4695367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Quartz</a:t>
            </a:r>
            <a:endParaRPr lang="en-US" sz="26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100" y="5160887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Topaz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4100" y="5625181"/>
            <a:ext cx="21907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Corundum</a:t>
            </a:r>
            <a:endParaRPr lang="en-US" sz="26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4100" y="6143765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Diamond</a:t>
            </a:r>
          </a:p>
        </p:txBody>
      </p:sp>
    </p:spTree>
    <p:extLst>
      <p:ext uri="{BB962C8B-B14F-4D97-AF65-F5344CB8AC3E}">
        <p14:creationId xmlns:p14="http://schemas.microsoft.com/office/powerpoint/2010/main" val="4333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5321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appearance of an igneous rock is determined by: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How fast or slow it _____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Which ________ make it up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96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1892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Cooling rate determines the ____ of the crystals: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Extrusive igneous rocks have _____crystals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Intrusive igneous rocks have _____ crystals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1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1892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type of minerals it contains determines the colour it will be: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Felsic igneous rocks are _____ </a:t>
            </a:r>
            <a:r>
              <a:rPr lang="en-US" sz="46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coloured</a:t>
            </a:r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Mafic igneous rocks are ____ </a:t>
            </a:r>
            <a:r>
              <a:rPr lang="en-US" sz="46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coloured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7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1892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___________ rocks are formed from materials that have been weathered, eroded, cemented and compressed.</a:t>
            </a: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66052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 anchorCtr="0">
        <a:normAutofit/>
      </a:bodyPr>
      <a:lstStyle>
        <a:defPPr algn="l">
          <a:defRPr sz="4000" dirty="0" smtClean="0">
            <a:latin typeface="Futura Medium" panose="020B0602020204020303" pitchFamily="34" charset="-79"/>
            <a:cs typeface="Futura Medium" panose="020B0602020204020303" pitchFamily="34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15861BA0-56D5-1E4E-B56A-268D38A279BF}" vid="{9D14DC9A-E19D-5949-B871-56F3C64BE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1ACA06AD-67FC-4261-B6CD-D5EE845AB5D6}"/>
</file>

<file path=customXml/itemProps2.xml><?xml version="1.0" encoding="utf-8"?>
<ds:datastoreItem xmlns:ds="http://schemas.openxmlformats.org/officeDocument/2006/customXml" ds:itemID="{E0CE1523-D6F6-47E1-9EB5-4F02DF1F07DC}"/>
</file>

<file path=customXml/itemProps3.xml><?xml version="1.0" encoding="utf-8"?>
<ds:datastoreItem xmlns:ds="http://schemas.openxmlformats.org/officeDocument/2006/customXml" ds:itemID="{3BF4C783-5CB1-4B63-B40D-891256072C2A}"/>
</file>

<file path=docProps/app.xml><?xml version="1.0" encoding="utf-8"?>
<Properties xmlns="http://schemas.openxmlformats.org/officeDocument/2006/extended-properties" xmlns:vt="http://schemas.openxmlformats.org/officeDocument/2006/docPropsVTypes">
  <Template>{33057687-8793-EB47-A5E0-08E93C53D0F2}tf10001071</Template>
  <TotalTime>7284</TotalTime>
  <Words>1135</Words>
  <Application>Microsoft Macintosh PowerPoint</Application>
  <PresentationFormat>Widescreen</PresentationFormat>
  <Paragraphs>211</Paragraphs>
  <Slides>41</Slides>
  <Notes>28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Futura Medium</vt:lpstr>
      <vt:lpstr>OpenDyslexic</vt:lpstr>
      <vt:lpstr>Wingdings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Teale Gordon</cp:lastModifiedBy>
  <cp:revision>204</cp:revision>
  <cp:lastPrinted>2018-09-03T08:41:25Z</cp:lastPrinted>
  <dcterms:created xsi:type="dcterms:W3CDTF">2018-03-29T05:56:09Z</dcterms:created>
  <dcterms:modified xsi:type="dcterms:W3CDTF">2019-05-08T01:32:59Z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23000.0000000000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